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videotutor-rusyaz.ru/uchenikam/testy-i-upragneniya/126-pravopisaniebezudarnoyglasnoyvkorneslovaupragneniy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1"/>
            <a:ext cx="7815290" cy="2786081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Безударные гласные в корне слова.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Тест для 8 класса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н</a:t>
            </a:r>
            <a:r>
              <a:rPr lang="ru-RU" dirty="0" smtClean="0">
                <a:solidFill>
                  <a:srgbClr val="002060"/>
                </a:solidFill>
              </a:rPr>
              <a:t>а 15 минут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</a:t>
            </a:r>
            <a:r>
              <a:rPr lang="ru-RU" dirty="0" smtClean="0">
                <a:solidFill>
                  <a:srgbClr val="002060"/>
                </a:solidFill>
              </a:rPr>
              <a:t>читель МБОУ СОШ№2 с.Октябрьское Федоренко И.Н.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9</a:t>
            </a:r>
            <a:r>
              <a:rPr lang="ru-RU" b="1" dirty="0" smtClean="0">
                <a:solidFill>
                  <a:srgbClr val="FF0000"/>
                </a:solidFill>
              </a:rPr>
              <a:t>. В каком ряду во всех словах пропущена безударная проверяемая гласная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1)      </a:t>
            </a:r>
            <a:r>
              <a:rPr lang="ru-RU" b="1" dirty="0" err="1" smtClean="0">
                <a:solidFill>
                  <a:srgbClr val="002060"/>
                </a:solidFill>
              </a:rPr>
              <a:t>выцв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сти</a:t>
            </a:r>
            <a:r>
              <a:rPr lang="ru-RU" b="1" dirty="0" smtClean="0">
                <a:solidFill>
                  <a:srgbClr val="002060"/>
                </a:solidFill>
              </a:rPr>
              <a:t>, л..</a:t>
            </a:r>
            <a:r>
              <a:rPr lang="ru-RU" b="1" dirty="0" err="1" smtClean="0">
                <a:solidFill>
                  <a:srgbClr val="002060"/>
                </a:solidFill>
              </a:rPr>
              <a:t>тучий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обж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гание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в..</a:t>
            </a:r>
            <a:r>
              <a:rPr lang="ru-RU" b="1" dirty="0" err="1" smtClean="0">
                <a:solidFill>
                  <a:srgbClr val="002060"/>
                </a:solidFill>
              </a:rPr>
              <a:t>ршина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подд</a:t>
            </a:r>
            <a:r>
              <a:rPr lang="ru-RU" b="1" dirty="0" smtClean="0">
                <a:solidFill>
                  <a:srgbClr val="002060"/>
                </a:solidFill>
              </a:rPr>
              <a:t>..ржать, </a:t>
            </a:r>
            <a:r>
              <a:rPr lang="ru-RU" b="1" dirty="0" err="1" smtClean="0">
                <a:solidFill>
                  <a:srgbClr val="002060"/>
                </a:solidFill>
              </a:rPr>
              <a:t>сож</a:t>
            </a:r>
            <a:r>
              <a:rPr lang="ru-RU" b="1" dirty="0" smtClean="0">
                <a:solidFill>
                  <a:srgbClr val="002060"/>
                </a:solidFill>
              </a:rPr>
              <a:t>..лея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нар..</a:t>
            </a:r>
            <a:r>
              <a:rPr lang="ru-RU" b="1" dirty="0" err="1" smtClean="0">
                <a:solidFill>
                  <a:srgbClr val="002060"/>
                </a:solidFill>
              </a:rPr>
              <a:t>стание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загр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мождать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обн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женный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дел..</a:t>
            </a:r>
            <a:r>
              <a:rPr lang="ru-RU" b="1" dirty="0" err="1" smtClean="0">
                <a:solidFill>
                  <a:srgbClr val="002060"/>
                </a:solidFill>
              </a:rPr>
              <a:t>гат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перег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реть</a:t>
            </a:r>
            <a:r>
              <a:rPr lang="ru-RU" b="1" dirty="0" smtClean="0">
                <a:solidFill>
                  <a:srgbClr val="002060"/>
                </a:solidFill>
              </a:rPr>
              <a:t>, об..</a:t>
            </a:r>
            <a:r>
              <a:rPr lang="ru-RU" b="1" dirty="0" err="1" smtClean="0">
                <a:solidFill>
                  <a:srgbClr val="002060"/>
                </a:solidFill>
              </a:rPr>
              <a:t>зательный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10</a:t>
            </a:r>
            <a:r>
              <a:rPr lang="ru-RU" b="1" dirty="0" smtClean="0">
                <a:solidFill>
                  <a:srgbClr val="FF0000"/>
                </a:solidFill>
              </a:rPr>
              <a:t>. Какой ряд состоит из слов, в которых пропущены только непроверяемые безударные гласные корня?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пригл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шать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уг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сать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выр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сти</a:t>
            </a:r>
            <a:r>
              <a:rPr lang="ru-RU" b="1" dirty="0" smtClean="0">
                <a:solidFill>
                  <a:srgbClr val="002060"/>
                </a:solidFill>
              </a:rPr>
              <a:t>     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предст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влять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предназн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чение</a:t>
            </a:r>
            <a:r>
              <a:rPr lang="ru-RU" b="1" dirty="0" smtClean="0">
                <a:solidFill>
                  <a:srgbClr val="002060"/>
                </a:solidFill>
              </a:rPr>
              <a:t>, дек..рация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д..</a:t>
            </a:r>
            <a:r>
              <a:rPr lang="ru-RU" b="1" dirty="0" err="1" smtClean="0">
                <a:solidFill>
                  <a:srgbClr val="002060"/>
                </a:solidFill>
              </a:rPr>
              <a:t>роженька</a:t>
            </a:r>
            <a:r>
              <a:rPr lang="ru-RU" b="1" dirty="0" smtClean="0">
                <a:solidFill>
                  <a:srgbClr val="002060"/>
                </a:solidFill>
              </a:rPr>
              <a:t>, ф..</a:t>
            </a:r>
            <a:r>
              <a:rPr lang="ru-RU" b="1" dirty="0" err="1" smtClean="0">
                <a:solidFill>
                  <a:srgbClr val="002060"/>
                </a:solidFill>
              </a:rPr>
              <a:t>нтазия</a:t>
            </a:r>
            <a:r>
              <a:rPr lang="ru-RU" b="1" dirty="0" smtClean="0">
                <a:solidFill>
                  <a:srgbClr val="002060"/>
                </a:solidFill>
              </a:rPr>
              <a:t>, л..</a:t>
            </a:r>
            <a:r>
              <a:rPr lang="ru-RU" b="1" dirty="0" err="1" smtClean="0">
                <a:solidFill>
                  <a:srgbClr val="002060"/>
                </a:solidFill>
              </a:rPr>
              <a:t>боратория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препод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вать</a:t>
            </a:r>
            <a:r>
              <a:rPr lang="ru-RU" b="1" dirty="0" smtClean="0">
                <a:solidFill>
                  <a:srgbClr val="002060"/>
                </a:solidFill>
              </a:rPr>
              <a:t>, пол..</a:t>
            </a:r>
            <a:r>
              <a:rPr lang="ru-RU" b="1" dirty="0" err="1" smtClean="0">
                <a:solidFill>
                  <a:srgbClr val="002060"/>
                </a:solidFill>
              </a:rPr>
              <a:t>гается</a:t>
            </a:r>
            <a:r>
              <a:rPr lang="ru-RU" b="1" dirty="0" smtClean="0">
                <a:solidFill>
                  <a:srgbClr val="002060"/>
                </a:solidFill>
              </a:rPr>
              <a:t>, упр..</a:t>
            </a:r>
            <a:r>
              <a:rPr lang="ru-RU" b="1" dirty="0" err="1" smtClean="0">
                <a:solidFill>
                  <a:srgbClr val="002060"/>
                </a:solidFill>
              </a:rPr>
              <a:t>щать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11</a:t>
            </a:r>
            <a:r>
              <a:rPr lang="ru-RU" b="1" dirty="0" smtClean="0">
                <a:solidFill>
                  <a:srgbClr val="FF0000"/>
                </a:solidFill>
              </a:rPr>
              <a:t>. Какой ряд состоит из слов, в которых пропущены только проверяемые безударные гласные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с..</a:t>
            </a:r>
            <a:r>
              <a:rPr lang="ru-RU" b="1" dirty="0" err="1" smtClean="0">
                <a:solidFill>
                  <a:srgbClr val="002060"/>
                </a:solidFill>
              </a:rPr>
              <a:t>мейный</a:t>
            </a:r>
            <a:r>
              <a:rPr lang="ru-RU" b="1" dirty="0" smtClean="0">
                <a:solidFill>
                  <a:srgbClr val="002060"/>
                </a:solidFill>
              </a:rPr>
              <a:t>, ч..</a:t>
            </a:r>
            <a:r>
              <a:rPr lang="ru-RU" b="1" dirty="0" err="1" smtClean="0">
                <a:solidFill>
                  <a:srgbClr val="002060"/>
                </a:solidFill>
              </a:rPr>
              <a:t>ловечество</a:t>
            </a:r>
            <a:r>
              <a:rPr lang="ru-RU" b="1" dirty="0" smtClean="0">
                <a:solidFill>
                  <a:srgbClr val="002060"/>
                </a:solidFill>
              </a:rPr>
              <a:t>, оз..</a:t>
            </a:r>
            <a:r>
              <a:rPr lang="ru-RU" b="1" dirty="0" err="1" smtClean="0">
                <a:solidFill>
                  <a:srgbClr val="002060"/>
                </a:solidFill>
              </a:rPr>
              <a:t>рять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м..</a:t>
            </a:r>
            <a:r>
              <a:rPr lang="ru-RU" b="1" dirty="0" err="1" smtClean="0">
                <a:solidFill>
                  <a:srgbClr val="002060"/>
                </a:solidFill>
              </a:rPr>
              <a:t>лчаливый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бл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годушие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зан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маться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возвр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щение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согр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вать</a:t>
            </a:r>
            <a:r>
              <a:rPr lang="ru-RU" b="1" dirty="0" smtClean="0">
                <a:solidFill>
                  <a:srgbClr val="002060"/>
                </a:solidFill>
              </a:rPr>
              <a:t>, л..</a:t>
            </a:r>
            <a:r>
              <a:rPr lang="ru-RU" b="1" dirty="0" err="1" smtClean="0">
                <a:solidFill>
                  <a:srgbClr val="002060"/>
                </a:solidFill>
              </a:rPr>
              <a:t>рический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гл..</a:t>
            </a:r>
            <a:r>
              <a:rPr lang="ru-RU" b="1" dirty="0" err="1" smtClean="0">
                <a:solidFill>
                  <a:srgbClr val="002060"/>
                </a:solidFill>
              </a:rPr>
              <a:t>внейший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преод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ление</a:t>
            </a:r>
            <a:r>
              <a:rPr lang="ru-RU" b="1" dirty="0" smtClean="0">
                <a:solidFill>
                  <a:srgbClr val="002060"/>
                </a:solidFill>
              </a:rPr>
              <a:t>, д..</a:t>
            </a:r>
            <a:r>
              <a:rPr lang="ru-RU" b="1" dirty="0" err="1" smtClean="0">
                <a:solidFill>
                  <a:srgbClr val="002060"/>
                </a:solidFill>
              </a:rPr>
              <a:t>намичный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12</a:t>
            </a:r>
            <a:r>
              <a:rPr lang="ru-RU" b="1" dirty="0" smtClean="0">
                <a:solidFill>
                  <a:srgbClr val="FF0000"/>
                </a:solidFill>
              </a:rPr>
              <a:t>. В каком ряду во всех словах пропущена безударная проверяемая гласная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</a:t>
            </a:r>
            <a:r>
              <a:rPr lang="ru-RU" b="1" dirty="0" err="1" smtClean="0">
                <a:solidFill>
                  <a:srgbClr val="002060"/>
                </a:solidFill>
              </a:rPr>
              <a:t>умн</a:t>
            </a:r>
            <a:r>
              <a:rPr lang="ru-RU" b="1" dirty="0" smtClean="0">
                <a:solidFill>
                  <a:srgbClr val="002060"/>
                </a:solidFill>
              </a:rPr>
              <a:t>..жать, напр..</a:t>
            </a:r>
            <a:r>
              <a:rPr lang="ru-RU" b="1" dirty="0" err="1" smtClean="0">
                <a:solidFill>
                  <a:srgbClr val="002060"/>
                </a:solidFill>
              </a:rPr>
              <a:t>вление</a:t>
            </a:r>
            <a:r>
              <a:rPr lang="ru-RU" b="1" dirty="0" smtClean="0">
                <a:solidFill>
                  <a:srgbClr val="002060"/>
                </a:solidFill>
              </a:rPr>
              <a:t>, фин..</a:t>
            </a:r>
            <a:r>
              <a:rPr lang="ru-RU" b="1" dirty="0" err="1" smtClean="0">
                <a:solidFill>
                  <a:srgbClr val="002060"/>
                </a:solidFill>
              </a:rPr>
              <a:t>нсист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р..</a:t>
            </a:r>
            <a:r>
              <a:rPr lang="ru-RU" b="1" dirty="0" err="1" smtClean="0">
                <a:solidFill>
                  <a:srgbClr val="002060"/>
                </a:solidFill>
              </a:rPr>
              <a:t>альный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ск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зание</a:t>
            </a:r>
            <a:r>
              <a:rPr lang="ru-RU" b="1" dirty="0" smtClean="0">
                <a:solidFill>
                  <a:srgbClr val="002060"/>
                </a:solidFill>
              </a:rPr>
              <a:t>, м..</a:t>
            </a:r>
            <a:r>
              <a:rPr lang="ru-RU" b="1" dirty="0" err="1" smtClean="0">
                <a:solidFill>
                  <a:srgbClr val="002060"/>
                </a:solidFill>
              </a:rPr>
              <a:t>тинговать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м..</a:t>
            </a:r>
            <a:r>
              <a:rPr lang="ru-RU" b="1" dirty="0" err="1" smtClean="0">
                <a:solidFill>
                  <a:srgbClr val="002060"/>
                </a:solidFill>
              </a:rPr>
              <a:t>ридиан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прогр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ссивный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сп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саться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мин..</a:t>
            </a:r>
            <a:r>
              <a:rPr lang="ru-RU" b="1" dirty="0" err="1" smtClean="0">
                <a:solidFill>
                  <a:srgbClr val="002060"/>
                </a:solidFill>
              </a:rPr>
              <a:t>ральный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зап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саться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повт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рение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13</a:t>
            </a:r>
            <a:r>
              <a:rPr lang="ru-RU" b="1" dirty="0" smtClean="0">
                <a:solidFill>
                  <a:srgbClr val="FF0000"/>
                </a:solidFill>
              </a:rPr>
              <a:t>. В каком ряду во всех словах пропущена безударная проверяемая гласная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</a:t>
            </a:r>
            <a:r>
              <a:rPr lang="ru-RU" b="1" dirty="0" err="1" smtClean="0">
                <a:solidFill>
                  <a:srgbClr val="002060"/>
                </a:solidFill>
              </a:rPr>
              <a:t>нагр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вать</a:t>
            </a:r>
            <a:r>
              <a:rPr lang="ru-RU" b="1" dirty="0" smtClean="0">
                <a:solidFill>
                  <a:srgbClr val="002060"/>
                </a:solidFill>
              </a:rPr>
              <a:t>, стр..мление, </a:t>
            </a:r>
            <a:r>
              <a:rPr lang="ru-RU" b="1" dirty="0" err="1" smtClean="0">
                <a:solidFill>
                  <a:srgbClr val="002060"/>
                </a:solidFill>
              </a:rPr>
              <a:t>подж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гатель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под..</a:t>
            </a:r>
            <a:r>
              <a:rPr lang="ru-RU" b="1" dirty="0" err="1" smtClean="0">
                <a:solidFill>
                  <a:srgbClr val="002060"/>
                </a:solidFill>
              </a:rPr>
              <a:t>рить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хв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стун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просл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вляя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переб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решь</a:t>
            </a:r>
            <a:r>
              <a:rPr lang="ru-RU" b="1" dirty="0" smtClean="0">
                <a:solidFill>
                  <a:srgbClr val="002060"/>
                </a:solidFill>
              </a:rPr>
              <a:t>, к..</a:t>
            </a:r>
            <a:r>
              <a:rPr lang="ru-RU" b="1" dirty="0" err="1" smtClean="0">
                <a:solidFill>
                  <a:srgbClr val="002060"/>
                </a:solidFill>
              </a:rPr>
              <a:t>варный</a:t>
            </a:r>
            <a:r>
              <a:rPr lang="ru-RU" b="1" dirty="0" smtClean="0">
                <a:solidFill>
                  <a:srgbClr val="002060"/>
                </a:solidFill>
              </a:rPr>
              <a:t>, ст..</a:t>
            </a:r>
            <a:r>
              <a:rPr lang="ru-RU" b="1" dirty="0" err="1" smtClean="0">
                <a:solidFill>
                  <a:srgbClr val="002060"/>
                </a:solidFill>
              </a:rPr>
              <a:t>рона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об..</a:t>
            </a:r>
            <a:r>
              <a:rPr lang="ru-RU" b="1" dirty="0" err="1" smtClean="0">
                <a:solidFill>
                  <a:srgbClr val="002060"/>
                </a:solidFill>
              </a:rPr>
              <a:t>яние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прик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снуться</a:t>
            </a:r>
            <a:r>
              <a:rPr lang="ru-RU" b="1" dirty="0" smtClean="0">
                <a:solidFill>
                  <a:srgbClr val="002060"/>
                </a:solidFill>
              </a:rPr>
              <a:t>, л..</a:t>
            </a:r>
            <a:r>
              <a:rPr lang="ru-RU" b="1" dirty="0" err="1" smtClean="0">
                <a:solidFill>
                  <a:srgbClr val="002060"/>
                </a:solidFill>
              </a:rPr>
              <a:t>скающий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14</a:t>
            </a:r>
            <a:r>
              <a:rPr lang="ru-RU" b="1" dirty="0" smtClean="0">
                <a:solidFill>
                  <a:srgbClr val="FF0000"/>
                </a:solidFill>
              </a:rPr>
              <a:t>. В каком ряду во всех словах  пропущена безударная проверяемая гласная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в..</a:t>
            </a:r>
            <a:r>
              <a:rPr lang="ru-RU" b="1" dirty="0" err="1" smtClean="0">
                <a:solidFill>
                  <a:srgbClr val="002060"/>
                </a:solidFill>
              </a:rPr>
              <a:t>зти</a:t>
            </a:r>
            <a:r>
              <a:rPr lang="ru-RU" b="1" dirty="0" smtClean="0">
                <a:solidFill>
                  <a:srgbClr val="002060"/>
                </a:solidFill>
              </a:rPr>
              <a:t>, к..</a:t>
            </a:r>
            <a:r>
              <a:rPr lang="ru-RU" b="1" dirty="0" err="1" smtClean="0">
                <a:solidFill>
                  <a:srgbClr val="002060"/>
                </a:solidFill>
              </a:rPr>
              <a:t>пучий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взр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стить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выт..рать, р..</a:t>
            </a:r>
            <a:r>
              <a:rPr lang="ru-RU" b="1" dirty="0" err="1" smtClean="0">
                <a:solidFill>
                  <a:srgbClr val="002060"/>
                </a:solidFill>
              </a:rPr>
              <a:t>гламент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огр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жденный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ед..</a:t>
            </a:r>
            <a:r>
              <a:rPr lang="ru-RU" b="1" dirty="0" err="1" smtClean="0">
                <a:solidFill>
                  <a:srgbClr val="002060"/>
                </a:solidFill>
              </a:rPr>
              <a:t>ница</a:t>
            </a:r>
            <a:r>
              <a:rPr lang="ru-RU" b="1" dirty="0" smtClean="0">
                <a:solidFill>
                  <a:srgbClr val="002060"/>
                </a:solidFill>
              </a:rPr>
              <a:t>, приз..</a:t>
            </a:r>
            <a:r>
              <a:rPr lang="ru-RU" b="1" dirty="0" err="1" smtClean="0">
                <a:solidFill>
                  <a:srgbClr val="002060"/>
                </a:solidFill>
              </a:rPr>
              <a:t>мляясь</a:t>
            </a:r>
            <a:r>
              <a:rPr lang="ru-RU" b="1" dirty="0" smtClean="0">
                <a:solidFill>
                  <a:srgbClr val="002060"/>
                </a:solidFill>
              </a:rPr>
              <a:t>, оп..</a:t>
            </a:r>
            <a:r>
              <a:rPr lang="ru-RU" b="1" dirty="0" err="1" smtClean="0">
                <a:solidFill>
                  <a:srgbClr val="002060"/>
                </a:solidFill>
              </a:rPr>
              <a:t>здать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пр..</a:t>
            </a:r>
            <a:r>
              <a:rPr lang="ru-RU" b="1" dirty="0" err="1" smtClean="0">
                <a:solidFill>
                  <a:srgbClr val="002060"/>
                </a:solidFill>
              </a:rPr>
              <a:t>зидиум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пож</a:t>
            </a:r>
            <a:r>
              <a:rPr lang="ru-RU" b="1" dirty="0" smtClean="0">
                <a:solidFill>
                  <a:srgbClr val="002060"/>
                </a:solidFill>
              </a:rPr>
              <a:t>..мать, см..</a:t>
            </a:r>
            <a:r>
              <a:rPr lang="ru-RU" b="1" dirty="0" err="1" smtClean="0">
                <a:solidFill>
                  <a:srgbClr val="002060"/>
                </a:solidFill>
              </a:rPr>
              <a:t>гченный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15.В </a:t>
            </a:r>
            <a:r>
              <a:rPr lang="ru-RU" b="1" dirty="0" smtClean="0">
                <a:solidFill>
                  <a:srgbClr val="FF0000"/>
                </a:solidFill>
              </a:rPr>
              <a:t>каком ряду во всех трёх </a:t>
            </a:r>
            <a:r>
              <a:rPr lang="ru-RU" b="1" dirty="0" smtClean="0">
                <a:solidFill>
                  <a:srgbClr val="FF0000"/>
                </a:solidFill>
              </a:rPr>
              <a:t>словах пропущена безударная проверяемая гласная </a:t>
            </a:r>
            <a:r>
              <a:rPr lang="ru-RU" b="1" dirty="0" smtClean="0">
                <a:solidFill>
                  <a:srgbClr val="FF0000"/>
                </a:solidFill>
              </a:rPr>
              <a:t>корня</a:t>
            </a:r>
            <a:r>
              <a:rPr lang="ru-RU" b="1" dirty="0" smtClean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arenR"/>
            </a:pPr>
            <a:endParaRPr lang="ru-RU" b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arenR"/>
            </a:pPr>
            <a:r>
              <a:rPr lang="ru-RU" b="1" dirty="0" err="1" smtClean="0">
                <a:solidFill>
                  <a:srgbClr val="002060"/>
                </a:solidFill>
              </a:rPr>
              <a:t>покл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нение</a:t>
            </a:r>
            <a:r>
              <a:rPr lang="ru-RU" b="1" dirty="0" smtClean="0">
                <a:solidFill>
                  <a:srgbClr val="002060"/>
                </a:solidFill>
              </a:rPr>
              <a:t>, ст..</a:t>
            </a:r>
            <a:r>
              <a:rPr lang="ru-RU" b="1" dirty="0" err="1" smtClean="0">
                <a:solidFill>
                  <a:srgbClr val="002060"/>
                </a:solidFill>
              </a:rPr>
              <a:t>пендия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предпол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жение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</a:t>
            </a:r>
            <a:r>
              <a:rPr lang="ru-RU" b="1" dirty="0" smtClean="0">
                <a:solidFill>
                  <a:srgbClr val="002060"/>
                </a:solidFill>
              </a:rPr>
              <a:t>) пер..</a:t>
            </a:r>
            <a:r>
              <a:rPr lang="ru-RU" b="1" dirty="0" smtClean="0">
                <a:solidFill>
                  <a:srgbClr val="002060"/>
                </a:solidFill>
              </a:rPr>
              <a:t>одический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амн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стировать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умн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smtClean="0">
                <a:solidFill>
                  <a:srgbClr val="002060"/>
                </a:solidFill>
              </a:rPr>
              <a:t>жать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</a:t>
            </a:r>
            <a:r>
              <a:rPr lang="ru-RU" b="1" dirty="0" smtClean="0">
                <a:solidFill>
                  <a:srgbClr val="002060"/>
                </a:solidFill>
              </a:rPr>
              <a:t>) д..</a:t>
            </a:r>
            <a:r>
              <a:rPr lang="ru-RU" b="1" dirty="0" err="1" smtClean="0">
                <a:solidFill>
                  <a:srgbClr val="002060"/>
                </a:solidFill>
              </a:rPr>
              <a:t>агноз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происх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дить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пож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леть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 пр..горевшая, </a:t>
            </a:r>
            <a:r>
              <a:rPr lang="ru-RU" b="1" dirty="0" err="1" smtClean="0">
                <a:solidFill>
                  <a:srgbClr val="002060"/>
                </a:solidFill>
              </a:rPr>
              <a:t>сп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сать</a:t>
            </a:r>
            <a:r>
              <a:rPr lang="ru-RU" b="1" dirty="0" smtClean="0">
                <a:solidFill>
                  <a:srgbClr val="002060"/>
                </a:solidFill>
              </a:rPr>
              <a:t>, в..</a:t>
            </a:r>
            <a:r>
              <a:rPr lang="ru-RU" b="1" dirty="0" err="1" smtClean="0">
                <a:solidFill>
                  <a:srgbClr val="002060"/>
                </a:solidFill>
              </a:rPr>
              <a:t>стибюль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Ключи к тесту: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00034" y="1643050"/>
            <a:ext cx="4038600" cy="452596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1. – 4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2. – 3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 – 4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4. – 3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5. – 4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6. – 1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7. – 1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8. -  4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9. – 2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10. – 3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11. – 3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12. – 1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13. – 2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14. – 3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15. -  2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Интернет-источники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videotutor-rusyaz.ru/uchenikam/testy-i-upragneniya/126-pravopisaniebezudarnoyglasnoyvkorneslovaupragneniya.html</a:t>
            </a:r>
            <a:endParaRPr lang="ru-RU" dirty="0" smtClean="0"/>
          </a:p>
          <a:p>
            <a:r>
              <a:rPr lang="en-US" dirty="0" smtClean="0"/>
              <a:t>http://rus.reshuege.ru/test?theme=215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1.В </a:t>
            </a:r>
            <a:r>
              <a:rPr lang="ru-RU" b="1" dirty="0" smtClean="0">
                <a:solidFill>
                  <a:srgbClr val="FF0000"/>
                </a:solidFill>
              </a:rPr>
              <a:t>каком ряду во всех словах пропущена буква А?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1)      </a:t>
            </a:r>
            <a:r>
              <a:rPr lang="ru-RU" sz="3600" b="1" dirty="0" err="1" smtClean="0">
                <a:solidFill>
                  <a:srgbClr val="002060"/>
                </a:solidFill>
              </a:rPr>
              <a:t>препод</a:t>
            </a:r>
            <a:r>
              <a:rPr lang="ru-RU" sz="3600" b="1" dirty="0" smtClean="0">
                <a:solidFill>
                  <a:srgbClr val="002060"/>
                </a:solidFill>
              </a:rPr>
              <a:t>..</a:t>
            </a:r>
            <a:r>
              <a:rPr lang="ru-RU" sz="3600" b="1" dirty="0" err="1" smtClean="0">
                <a:solidFill>
                  <a:srgbClr val="002060"/>
                </a:solidFill>
              </a:rPr>
              <a:t>вать</a:t>
            </a:r>
            <a:r>
              <a:rPr lang="ru-RU" sz="3600" b="1" dirty="0" smtClean="0">
                <a:solidFill>
                  <a:srgbClr val="002060"/>
                </a:solidFill>
              </a:rPr>
              <a:t>, пол..</a:t>
            </a:r>
            <a:r>
              <a:rPr lang="ru-RU" sz="3600" b="1" dirty="0" err="1" smtClean="0">
                <a:solidFill>
                  <a:srgbClr val="002060"/>
                </a:solidFill>
              </a:rPr>
              <a:t>гается</a:t>
            </a:r>
            <a:r>
              <a:rPr lang="ru-RU" sz="3600" b="1" dirty="0" smtClean="0">
                <a:solidFill>
                  <a:srgbClr val="002060"/>
                </a:solidFill>
              </a:rPr>
              <a:t>, упр..</a:t>
            </a:r>
            <a:r>
              <a:rPr lang="ru-RU" sz="3600" b="1" dirty="0" err="1" smtClean="0">
                <a:solidFill>
                  <a:srgbClr val="002060"/>
                </a:solidFill>
              </a:rPr>
              <a:t>щать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2)      </a:t>
            </a:r>
            <a:r>
              <a:rPr lang="ru-RU" sz="3600" b="1" dirty="0" err="1" smtClean="0">
                <a:solidFill>
                  <a:srgbClr val="002060"/>
                </a:solidFill>
              </a:rPr>
              <a:t>предст</a:t>
            </a:r>
            <a:r>
              <a:rPr lang="ru-RU" sz="3600" b="1" dirty="0" smtClean="0">
                <a:solidFill>
                  <a:srgbClr val="002060"/>
                </a:solidFill>
              </a:rPr>
              <a:t>..</a:t>
            </a:r>
            <a:r>
              <a:rPr lang="ru-RU" sz="3600" b="1" dirty="0" err="1" smtClean="0">
                <a:solidFill>
                  <a:srgbClr val="002060"/>
                </a:solidFill>
              </a:rPr>
              <a:t>влять</a:t>
            </a:r>
            <a:r>
              <a:rPr lang="ru-RU" sz="3600" b="1" dirty="0" smtClean="0">
                <a:solidFill>
                  <a:srgbClr val="002060"/>
                </a:solidFill>
              </a:rPr>
              <a:t>, </a:t>
            </a:r>
            <a:r>
              <a:rPr lang="ru-RU" sz="3600" b="1" dirty="0" err="1" smtClean="0">
                <a:solidFill>
                  <a:srgbClr val="002060"/>
                </a:solidFill>
              </a:rPr>
              <a:t>предназн</a:t>
            </a:r>
            <a:r>
              <a:rPr lang="ru-RU" sz="3600" b="1" dirty="0" smtClean="0">
                <a:solidFill>
                  <a:srgbClr val="002060"/>
                </a:solidFill>
              </a:rPr>
              <a:t>..</a:t>
            </a:r>
            <a:r>
              <a:rPr lang="ru-RU" sz="3600" b="1" dirty="0" err="1" smtClean="0">
                <a:solidFill>
                  <a:srgbClr val="002060"/>
                </a:solidFill>
              </a:rPr>
              <a:t>чение</a:t>
            </a:r>
            <a:r>
              <a:rPr lang="ru-RU" sz="3600" b="1" dirty="0" smtClean="0">
                <a:solidFill>
                  <a:srgbClr val="002060"/>
                </a:solidFill>
              </a:rPr>
              <a:t>, дек..рация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3)      д..</a:t>
            </a:r>
            <a:r>
              <a:rPr lang="ru-RU" sz="3600" b="1" dirty="0" err="1" smtClean="0">
                <a:solidFill>
                  <a:srgbClr val="002060"/>
                </a:solidFill>
              </a:rPr>
              <a:t>роженька</a:t>
            </a:r>
            <a:r>
              <a:rPr lang="ru-RU" sz="3600" b="1" dirty="0" smtClean="0">
                <a:solidFill>
                  <a:srgbClr val="002060"/>
                </a:solidFill>
              </a:rPr>
              <a:t>, ф..</a:t>
            </a:r>
            <a:r>
              <a:rPr lang="ru-RU" sz="3600" b="1" dirty="0" err="1" smtClean="0">
                <a:solidFill>
                  <a:srgbClr val="002060"/>
                </a:solidFill>
              </a:rPr>
              <a:t>нтазия</a:t>
            </a:r>
            <a:r>
              <a:rPr lang="ru-RU" sz="3600" b="1" dirty="0" smtClean="0">
                <a:solidFill>
                  <a:srgbClr val="002060"/>
                </a:solidFill>
              </a:rPr>
              <a:t>, л..</a:t>
            </a:r>
            <a:r>
              <a:rPr lang="ru-RU" sz="3600" b="1" dirty="0" err="1" smtClean="0">
                <a:solidFill>
                  <a:srgbClr val="002060"/>
                </a:solidFill>
              </a:rPr>
              <a:t>боратория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4)      </a:t>
            </a:r>
            <a:r>
              <a:rPr lang="ru-RU" sz="3600" b="1" dirty="0" err="1" smtClean="0">
                <a:solidFill>
                  <a:srgbClr val="002060"/>
                </a:solidFill>
              </a:rPr>
              <a:t>пригл</a:t>
            </a:r>
            <a:r>
              <a:rPr lang="ru-RU" sz="3600" b="1" dirty="0" smtClean="0">
                <a:solidFill>
                  <a:srgbClr val="002060"/>
                </a:solidFill>
              </a:rPr>
              <a:t>..</a:t>
            </a:r>
            <a:r>
              <a:rPr lang="ru-RU" sz="3600" b="1" dirty="0" err="1" smtClean="0">
                <a:solidFill>
                  <a:srgbClr val="002060"/>
                </a:solidFill>
              </a:rPr>
              <a:t>шать</a:t>
            </a:r>
            <a:r>
              <a:rPr lang="ru-RU" sz="3600" b="1" dirty="0" smtClean="0">
                <a:solidFill>
                  <a:srgbClr val="002060"/>
                </a:solidFill>
              </a:rPr>
              <a:t>, </a:t>
            </a:r>
            <a:r>
              <a:rPr lang="ru-RU" sz="3600" b="1" dirty="0" err="1" smtClean="0">
                <a:solidFill>
                  <a:srgbClr val="002060"/>
                </a:solidFill>
              </a:rPr>
              <a:t>уг</a:t>
            </a:r>
            <a:r>
              <a:rPr lang="ru-RU" sz="3600" b="1" dirty="0" smtClean="0">
                <a:solidFill>
                  <a:srgbClr val="002060"/>
                </a:solidFill>
              </a:rPr>
              <a:t>..</a:t>
            </a:r>
            <a:r>
              <a:rPr lang="ru-RU" sz="3600" b="1" dirty="0" err="1" smtClean="0">
                <a:solidFill>
                  <a:srgbClr val="002060"/>
                </a:solidFill>
              </a:rPr>
              <a:t>сать</a:t>
            </a:r>
            <a:r>
              <a:rPr lang="ru-RU" sz="3600" b="1" dirty="0" smtClean="0">
                <a:solidFill>
                  <a:srgbClr val="002060"/>
                </a:solidFill>
              </a:rPr>
              <a:t>, </a:t>
            </a:r>
            <a:r>
              <a:rPr lang="ru-RU" sz="3600" b="1" dirty="0" err="1" smtClean="0">
                <a:solidFill>
                  <a:srgbClr val="002060"/>
                </a:solidFill>
              </a:rPr>
              <a:t>выр</a:t>
            </a:r>
            <a:r>
              <a:rPr lang="ru-RU" sz="3600" b="1" dirty="0" smtClean="0">
                <a:solidFill>
                  <a:srgbClr val="002060"/>
                </a:solidFill>
              </a:rPr>
              <a:t>..</a:t>
            </a:r>
            <a:r>
              <a:rPr lang="ru-RU" sz="3600" b="1" dirty="0" err="1" smtClean="0">
                <a:solidFill>
                  <a:srgbClr val="002060"/>
                </a:solidFill>
              </a:rPr>
              <a:t>сти</a:t>
            </a:r>
            <a:r>
              <a:rPr lang="ru-RU" sz="3600" b="1" dirty="0" smtClean="0">
                <a:solidFill>
                  <a:srgbClr val="002060"/>
                </a:solidFill>
              </a:rPr>
              <a:t>      </a:t>
            </a:r>
          </a:p>
          <a:p>
            <a:pPr>
              <a:buNone/>
            </a:pP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2.В </a:t>
            </a:r>
            <a:r>
              <a:rPr lang="ru-RU" b="1" dirty="0" smtClean="0">
                <a:solidFill>
                  <a:srgbClr val="FF0000"/>
                </a:solidFill>
              </a:rPr>
              <a:t>каком ряду во всех словах пропущено 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проб..</a:t>
            </a:r>
            <a:r>
              <a:rPr lang="ru-RU" b="1" dirty="0" err="1" smtClean="0">
                <a:solidFill>
                  <a:srgbClr val="002060"/>
                </a:solidFill>
              </a:rPr>
              <a:t>раться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соед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нение</a:t>
            </a:r>
            <a:r>
              <a:rPr lang="ru-RU" b="1" dirty="0" smtClean="0">
                <a:solidFill>
                  <a:srgbClr val="002060"/>
                </a:solidFill>
              </a:rPr>
              <a:t>, от..</a:t>
            </a:r>
            <a:r>
              <a:rPr lang="ru-RU" b="1" dirty="0" err="1" smtClean="0">
                <a:solidFill>
                  <a:srgbClr val="002060"/>
                </a:solidFill>
              </a:rPr>
              <a:t>гощать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забл</a:t>
            </a:r>
            <a:r>
              <a:rPr lang="ru-RU" b="1" dirty="0" smtClean="0">
                <a:solidFill>
                  <a:srgbClr val="002060"/>
                </a:solidFill>
              </a:rPr>
              <a:t>..стел, </a:t>
            </a:r>
            <a:r>
              <a:rPr lang="ru-RU" b="1" dirty="0" err="1" smtClean="0">
                <a:solidFill>
                  <a:srgbClr val="002060"/>
                </a:solidFill>
              </a:rPr>
              <a:t>разв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вать</a:t>
            </a:r>
            <a:r>
              <a:rPr lang="ru-RU" b="1" dirty="0" smtClean="0">
                <a:solidFill>
                  <a:srgbClr val="002060"/>
                </a:solidFill>
              </a:rPr>
              <a:t> ум, приор..</a:t>
            </a:r>
            <a:r>
              <a:rPr lang="ru-RU" b="1" dirty="0" err="1" smtClean="0">
                <a:solidFill>
                  <a:srgbClr val="002060"/>
                </a:solidFill>
              </a:rPr>
              <a:t>тет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прив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smtClean="0">
                <a:solidFill>
                  <a:srgbClr val="002060"/>
                </a:solidFill>
              </a:rPr>
              <a:t>легированный, пост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лать</a:t>
            </a:r>
            <a:r>
              <a:rPr lang="ru-RU" b="1" dirty="0" smtClean="0">
                <a:solidFill>
                  <a:srgbClr val="002060"/>
                </a:solidFill>
              </a:rPr>
              <a:t>,  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изв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нился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прост..</a:t>
            </a:r>
            <a:r>
              <a:rPr lang="ru-RU" b="1" dirty="0" err="1" smtClean="0">
                <a:solidFill>
                  <a:srgbClr val="002060"/>
                </a:solidFill>
              </a:rPr>
              <a:t>рается</a:t>
            </a:r>
            <a:r>
              <a:rPr lang="ru-RU" b="1" dirty="0" smtClean="0">
                <a:solidFill>
                  <a:srgbClr val="002060"/>
                </a:solidFill>
              </a:rPr>
              <a:t>, пал..</a:t>
            </a:r>
            <a:r>
              <a:rPr lang="ru-RU" b="1" dirty="0" err="1" smtClean="0">
                <a:solidFill>
                  <a:srgbClr val="002060"/>
                </a:solidFill>
              </a:rPr>
              <a:t>садник</a:t>
            </a:r>
            <a:r>
              <a:rPr lang="ru-RU" b="1" dirty="0" smtClean="0">
                <a:solidFill>
                  <a:srgbClr val="002060"/>
                </a:solidFill>
              </a:rPr>
              <a:t>, пренебр..</a:t>
            </a:r>
            <a:r>
              <a:rPr lang="ru-RU" b="1" dirty="0" err="1" smtClean="0">
                <a:solidFill>
                  <a:srgbClr val="002060"/>
                </a:solidFill>
              </a:rPr>
              <a:t>жительно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3.В </a:t>
            </a:r>
            <a:r>
              <a:rPr lang="ru-RU" b="1" dirty="0" smtClean="0">
                <a:solidFill>
                  <a:srgbClr val="FF0000"/>
                </a:solidFill>
              </a:rPr>
              <a:t>каком ряду во всех словах пишется буква О?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обл..котиться, </a:t>
            </a:r>
            <a:r>
              <a:rPr lang="ru-RU" b="1" dirty="0" err="1" smtClean="0">
                <a:solidFill>
                  <a:srgbClr val="002060"/>
                </a:solidFill>
              </a:rPr>
              <a:t>изл</a:t>
            </a:r>
            <a:r>
              <a:rPr lang="ru-RU" b="1" dirty="0" smtClean="0">
                <a:solidFill>
                  <a:srgbClr val="002060"/>
                </a:solidFill>
              </a:rPr>
              <a:t>..гаю, к..</a:t>
            </a:r>
            <a:r>
              <a:rPr lang="ru-RU" b="1" dirty="0" err="1" smtClean="0">
                <a:solidFill>
                  <a:srgbClr val="002060"/>
                </a:solidFill>
              </a:rPr>
              <a:t>нцелярия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з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ря</a:t>
            </a:r>
            <a:r>
              <a:rPr lang="ru-RU" b="1" dirty="0" smtClean="0">
                <a:solidFill>
                  <a:srgbClr val="002060"/>
                </a:solidFill>
              </a:rPr>
              <a:t>, г..</a:t>
            </a:r>
            <a:r>
              <a:rPr lang="ru-RU" b="1" dirty="0" err="1" smtClean="0">
                <a:solidFill>
                  <a:srgbClr val="002060"/>
                </a:solidFill>
              </a:rPr>
              <a:t>лантерея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яние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выр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зительный</a:t>
            </a:r>
            <a:r>
              <a:rPr lang="ru-RU" b="1" dirty="0" smtClean="0">
                <a:solidFill>
                  <a:srgbClr val="002060"/>
                </a:solidFill>
              </a:rPr>
              <a:t>, р..сток, к..</a:t>
            </a:r>
            <a:r>
              <a:rPr lang="ru-RU" b="1" dirty="0" err="1" smtClean="0">
                <a:solidFill>
                  <a:srgbClr val="002060"/>
                </a:solidFill>
              </a:rPr>
              <a:t>лейдоскоп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</a:t>
            </a:r>
            <a:r>
              <a:rPr lang="ru-RU" b="1" dirty="0" err="1" smtClean="0">
                <a:solidFill>
                  <a:srgbClr val="002060"/>
                </a:solidFill>
              </a:rPr>
              <a:t>укр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щать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предл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жение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зап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нки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4.В </a:t>
            </a:r>
            <a:r>
              <a:rPr lang="ru-RU" b="1" dirty="0" smtClean="0">
                <a:solidFill>
                  <a:srgbClr val="FF0000"/>
                </a:solidFill>
              </a:rPr>
              <a:t>каком ряду во всех словах пропущена буква Е?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б..</a:t>
            </a:r>
            <a:r>
              <a:rPr lang="ru-RU" b="1" dirty="0" err="1" smtClean="0">
                <a:solidFill>
                  <a:srgbClr val="002060"/>
                </a:solidFill>
              </a:rPr>
              <a:t>режливый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выб</a:t>
            </a:r>
            <a:r>
              <a:rPr lang="ru-RU" b="1" dirty="0" smtClean="0">
                <a:solidFill>
                  <a:srgbClr val="002060"/>
                </a:solidFill>
              </a:rPr>
              <a:t>..рем, </a:t>
            </a:r>
            <a:r>
              <a:rPr lang="ru-RU" b="1" dirty="0" err="1" smtClean="0">
                <a:solidFill>
                  <a:srgbClr val="002060"/>
                </a:solidFill>
              </a:rPr>
              <a:t>выб</a:t>
            </a:r>
            <a:r>
              <a:rPr lang="ru-RU" b="1" dirty="0" smtClean="0">
                <a:solidFill>
                  <a:srgbClr val="002060"/>
                </a:solidFill>
              </a:rPr>
              <a:t>..раем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соб</a:t>
            </a:r>
            <a:r>
              <a:rPr lang="ru-RU" b="1" dirty="0" smtClean="0">
                <a:solidFill>
                  <a:srgbClr val="002060"/>
                </a:solidFill>
              </a:rPr>
              <a:t>..рут, в красном б..</a:t>
            </a:r>
            <a:r>
              <a:rPr lang="ru-RU" b="1" dirty="0" err="1" smtClean="0">
                <a:solidFill>
                  <a:srgbClr val="002060"/>
                </a:solidFill>
              </a:rPr>
              <a:t>рете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разб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раться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т..</a:t>
            </a:r>
            <a:r>
              <a:rPr lang="ru-RU" b="1" dirty="0" err="1" smtClean="0">
                <a:solidFill>
                  <a:srgbClr val="002060"/>
                </a:solidFill>
              </a:rPr>
              <a:t>рраса</a:t>
            </a:r>
            <a:r>
              <a:rPr lang="ru-RU" b="1" dirty="0" smtClean="0">
                <a:solidFill>
                  <a:srgbClr val="002060"/>
                </a:solidFill>
              </a:rPr>
              <a:t>, ст..</a:t>
            </a:r>
            <a:r>
              <a:rPr lang="ru-RU" b="1" dirty="0" err="1" smtClean="0">
                <a:solidFill>
                  <a:srgbClr val="002060"/>
                </a:solidFill>
              </a:rPr>
              <a:t>реть</a:t>
            </a:r>
            <a:r>
              <a:rPr lang="ru-RU" b="1" dirty="0" smtClean="0">
                <a:solidFill>
                  <a:srgbClr val="002060"/>
                </a:solidFill>
              </a:rPr>
              <a:t> с доски, пот..</a:t>
            </a:r>
            <a:r>
              <a:rPr lang="ru-RU" b="1" dirty="0" err="1" smtClean="0">
                <a:solidFill>
                  <a:srgbClr val="002060"/>
                </a:solidFill>
              </a:rPr>
              <a:t>рять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</a:t>
            </a:r>
            <a:r>
              <a:rPr lang="ru-RU" b="1" dirty="0" err="1" smtClean="0">
                <a:solidFill>
                  <a:srgbClr val="002060"/>
                </a:solidFill>
              </a:rPr>
              <a:t>раст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ряться</a:t>
            </a:r>
            <a:r>
              <a:rPr lang="ru-RU" b="1" dirty="0" smtClean="0">
                <a:solidFill>
                  <a:srgbClr val="002060"/>
                </a:solidFill>
              </a:rPr>
              <a:t>, т..</a:t>
            </a:r>
            <a:r>
              <a:rPr lang="ru-RU" b="1" dirty="0" err="1" smtClean="0">
                <a:solidFill>
                  <a:srgbClr val="002060"/>
                </a:solidFill>
              </a:rPr>
              <a:t>рмометр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раст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рание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5.Какой </a:t>
            </a:r>
            <a:r>
              <a:rPr lang="ru-RU" b="1" dirty="0" smtClean="0">
                <a:solidFill>
                  <a:srgbClr val="FF0000"/>
                </a:solidFill>
              </a:rPr>
              <a:t>ряд состоит из слов, в которых пропущены только непроверяемые безударные гласные корня?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</a:t>
            </a:r>
            <a:r>
              <a:rPr lang="ru-RU" b="1" dirty="0" err="1" smtClean="0">
                <a:solidFill>
                  <a:srgbClr val="002060"/>
                </a:solidFill>
              </a:rPr>
              <a:t>несг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раемый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впеч</a:t>
            </a:r>
            <a:r>
              <a:rPr lang="ru-RU" b="1" dirty="0" smtClean="0">
                <a:solidFill>
                  <a:srgbClr val="002060"/>
                </a:solidFill>
              </a:rPr>
              <a:t>..тление, вел..</a:t>
            </a:r>
            <a:r>
              <a:rPr lang="ru-RU" b="1" dirty="0" err="1" smtClean="0">
                <a:solidFill>
                  <a:srgbClr val="002060"/>
                </a:solidFill>
              </a:rPr>
              <a:t>сипед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к..</a:t>
            </a:r>
            <a:r>
              <a:rPr lang="ru-RU" b="1" dirty="0" err="1" smtClean="0">
                <a:solidFill>
                  <a:srgbClr val="002060"/>
                </a:solidFill>
              </a:rPr>
              <a:t>сающийся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изл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жение</a:t>
            </a:r>
            <a:r>
              <a:rPr lang="ru-RU" b="1" dirty="0" smtClean="0">
                <a:solidFill>
                  <a:srgbClr val="002060"/>
                </a:solidFill>
              </a:rPr>
              <a:t>, п..стух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выр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сла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декл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рировать</a:t>
            </a:r>
            <a:r>
              <a:rPr lang="ru-RU" b="1" dirty="0" smtClean="0">
                <a:solidFill>
                  <a:srgbClr val="002060"/>
                </a:solidFill>
              </a:rPr>
              <a:t>, опр..</a:t>
            </a:r>
            <a:r>
              <a:rPr lang="ru-RU" b="1" dirty="0" err="1" smtClean="0">
                <a:solidFill>
                  <a:srgbClr val="002060"/>
                </a:solidFill>
              </a:rPr>
              <a:t>вдать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</a:t>
            </a:r>
            <a:r>
              <a:rPr lang="ru-RU" b="1" dirty="0" smtClean="0">
                <a:solidFill>
                  <a:srgbClr val="002060"/>
                </a:solidFill>
              </a:rPr>
              <a:t>)      медик..</a:t>
            </a:r>
            <a:r>
              <a:rPr lang="ru-RU" b="1" dirty="0" err="1" smtClean="0">
                <a:solidFill>
                  <a:srgbClr val="002060"/>
                </a:solidFill>
              </a:rPr>
              <a:t>менты</a:t>
            </a:r>
            <a:r>
              <a:rPr lang="ru-RU" b="1" dirty="0" smtClean="0">
                <a:solidFill>
                  <a:srgbClr val="002060"/>
                </a:solidFill>
              </a:rPr>
              <a:t>, к..</a:t>
            </a:r>
            <a:r>
              <a:rPr lang="ru-RU" b="1" dirty="0" err="1" smtClean="0">
                <a:solidFill>
                  <a:srgbClr val="002060"/>
                </a:solidFill>
              </a:rPr>
              <a:t>нтинент</a:t>
            </a:r>
            <a:r>
              <a:rPr lang="ru-RU" b="1" dirty="0" smtClean="0">
                <a:solidFill>
                  <a:srgbClr val="002060"/>
                </a:solidFill>
              </a:rPr>
              <a:t>, мини..</a:t>
            </a:r>
            <a:r>
              <a:rPr lang="ru-RU" b="1" dirty="0" err="1" smtClean="0">
                <a:solidFill>
                  <a:srgbClr val="002060"/>
                </a:solidFill>
              </a:rPr>
              <a:t>тюра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6.Какой </a:t>
            </a:r>
            <a:r>
              <a:rPr lang="ru-RU" b="1" dirty="0" smtClean="0">
                <a:solidFill>
                  <a:srgbClr val="FF0000"/>
                </a:solidFill>
              </a:rPr>
              <a:t>ряд состоит из слов, в которых пропущены только проверяемые безударные гласные корня?    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1)      </a:t>
            </a:r>
            <a:r>
              <a:rPr lang="ru-RU" b="1" dirty="0" err="1" smtClean="0">
                <a:solidFill>
                  <a:srgbClr val="002060"/>
                </a:solidFill>
              </a:rPr>
              <a:t>благосл</a:t>
            </a:r>
            <a:r>
              <a:rPr lang="ru-RU" b="1" dirty="0" smtClean="0">
                <a:solidFill>
                  <a:srgbClr val="002060"/>
                </a:solidFill>
              </a:rPr>
              <a:t>..вить, сокр..</a:t>
            </a:r>
            <a:r>
              <a:rPr lang="ru-RU" b="1" dirty="0" err="1" smtClean="0">
                <a:solidFill>
                  <a:srgbClr val="002060"/>
                </a:solidFill>
              </a:rPr>
              <a:t>щать</a:t>
            </a:r>
            <a:r>
              <a:rPr lang="ru-RU" b="1" dirty="0" smtClean="0">
                <a:solidFill>
                  <a:srgbClr val="002060"/>
                </a:solidFill>
              </a:rPr>
              <a:t>, р..</a:t>
            </a:r>
            <a:r>
              <a:rPr lang="ru-RU" b="1" dirty="0" err="1" smtClean="0">
                <a:solidFill>
                  <a:srgbClr val="002060"/>
                </a:solidFill>
              </a:rPr>
              <a:t>скошный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предв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рительно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ск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кать</a:t>
            </a:r>
            <a:r>
              <a:rPr lang="ru-RU" b="1" dirty="0" smtClean="0">
                <a:solidFill>
                  <a:srgbClr val="002060"/>
                </a:solidFill>
              </a:rPr>
              <a:t>, избирательная к..</a:t>
            </a:r>
            <a:r>
              <a:rPr lang="ru-RU" b="1" dirty="0" err="1" smtClean="0">
                <a:solidFill>
                  <a:srgbClr val="002060"/>
                </a:solidFill>
              </a:rPr>
              <a:t>мпания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безотл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гательный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отр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сль</a:t>
            </a:r>
            <a:r>
              <a:rPr lang="ru-RU" b="1" dirty="0" smtClean="0">
                <a:solidFill>
                  <a:srgbClr val="002060"/>
                </a:solidFill>
              </a:rPr>
              <a:t> , </a:t>
            </a:r>
            <a:r>
              <a:rPr lang="ru-RU" b="1" dirty="0" err="1" smtClean="0">
                <a:solidFill>
                  <a:srgbClr val="002060"/>
                </a:solidFill>
              </a:rPr>
              <a:t>ди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гональ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предпол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жительно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прор</a:t>
            </a:r>
            <a:r>
              <a:rPr lang="ru-RU" b="1" dirty="0" smtClean="0">
                <a:solidFill>
                  <a:srgbClr val="002060"/>
                </a:solidFill>
              </a:rPr>
              <a:t>..стать, п..</a:t>
            </a:r>
            <a:r>
              <a:rPr lang="ru-RU" b="1" dirty="0" err="1" smtClean="0">
                <a:solidFill>
                  <a:srgbClr val="002060"/>
                </a:solidFill>
              </a:rPr>
              <a:t>норама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7.В </a:t>
            </a:r>
            <a:r>
              <a:rPr lang="ru-RU" b="1" dirty="0" smtClean="0">
                <a:solidFill>
                  <a:srgbClr val="FF0000"/>
                </a:solidFill>
              </a:rPr>
              <a:t>каком ряду во всех словах пропущена  безударная проверяемая гласная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</a:t>
            </a:r>
            <a:r>
              <a:rPr lang="ru-RU" b="1" dirty="0" err="1" smtClean="0">
                <a:solidFill>
                  <a:srgbClr val="002060"/>
                </a:solidFill>
              </a:rPr>
              <a:t>прив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заться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поскр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пывающий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ог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рчение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ок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менеть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исст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ри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приг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ревшая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</a:t>
            </a:r>
            <a:r>
              <a:rPr lang="ru-RU" b="1" dirty="0" err="1" smtClean="0">
                <a:solidFill>
                  <a:srgbClr val="002060"/>
                </a:solidFill>
              </a:rPr>
              <a:t>ок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лдовать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кр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стьянин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зап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тевать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</a:t>
            </a:r>
            <a:r>
              <a:rPr lang="ru-RU" b="1" dirty="0" err="1" smtClean="0">
                <a:solidFill>
                  <a:srgbClr val="002060"/>
                </a:solidFill>
              </a:rPr>
              <a:t>обж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гаться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пок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сившийся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ок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нчание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8. В каком ряду во всех словах пропущена безударная проверяемая гласная корня?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 smtClean="0">
                <a:solidFill>
                  <a:srgbClr val="002060"/>
                </a:solidFill>
              </a:rPr>
              <a:t>)      ст..</a:t>
            </a:r>
            <a:r>
              <a:rPr lang="ru-RU" b="1" dirty="0" err="1" smtClean="0">
                <a:solidFill>
                  <a:srgbClr val="002060"/>
                </a:solidFill>
              </a:rPr>
              <a:t>рательно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прик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снуться</a:t>
            </a:r>
            <a:r>
              <a:rPr lang="ru-RU" b="1" dirty="0" smtClean="0">
                <a:solidFill>
                  <a:srgbClr val="002060"/>
                </a:solidFill>
              </a:rPr>
              <a:t>, кв..</a:t>
            </a:r>
            <a:r>
              <a:rPr lang="ru-RU" b="1" dirty="0" err="1" smtClean="0">
                <a:solidFill>
                  <a:srgbClr val="002060"/>
                </a:solidFill>
              </a:rPr>
              <a:t>танция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2)      </a:t>
            </a:r>
            <a:r>
              <a:rPr lang="ru-RU" b="1" dirty="0" err="1" smtClean="0">
                <a:solidFill>
                  <a:srgbClr val="002060"/>
                </a:solidFill>
              </a:rPr>
              <a:t>эп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демия</a:t>
            </a:r>
            <a:r>
              <a:rPr lang="ru-RU" b="1" dirty="0" smtClean="0">
                <a:solidFill>
                  <a:srgbClr val="002060"/>
                </a:solidFill>
              </a:rPr>
              <a:t>, пласт..</a:t>
            </a:r>
            <a:r>
              <a:rPr lang="ru-RU" b="1" dirty="0" err="1" smtClean="0">
                <a:solidFill>
                  <a:srgbClr val="002060"/>
                </a:solidFill>
              </a:rPr>
              <a:t>линовый</a:t>
            </a:r>
            <a:r>
              <a:rPr lang="ru-RU" b="1" dirty="0" smtClean="0">
                <a:solidFill>
                  <a:srgbClr val="002060"/>
                </a:solidFill>
              </a:rPr>
              <a:t>, пре..</a:t>
            </a:r>
            <a:r>
              <a:rPr lang="ru-RU" b="1" dirty="0" err="1" smtClean="0">
                <a:solidFill>
                  <a:srgbClr val="002060"/>
                </a:solidFill>
              </a:rPr>
              <a:t>бразовать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3)      пре..</a:t>
            </a:r>
            <a:r>
              <a:rPr lang="ru-RU" b="1" dirty="0" err="1" smtClean="0">
                <a:solidFill>
                  <a:srgbClr val="002060"/>
                </a:solidFill>
              </a:rPr>
              <a:t>бладать</a:t>
            </a:r>
            <a:r>
              <a:rPr lang="ru-RU" b="1" dirty="0" smtClean="0">
                <a:solidFill>
                  <a:srgbClr val="002060"/>
                </a:solidFill>
              </a:rPr>
              <a:t>, п..</a:t>
            </a:r>
            <a:r>
              <a:rPr lang="ru-RU" b="1" dirty="0" err="1" smtClean="0">
                <a:solidFill>
                  <a:srgbClr val="002060"/>
                </a:solidFill>
              </a:rPr>
              <a:t>чать</a:t>
            </a:r>
            <a:r>
              <a:rPr lang="ru-RU" b="1" dirty="0" smtClean="0">
                <a:solidFill>
                  <a:srgbClr val="002060"/>
                </a:solidFill>
              </a:rPr>
              <a:t>, тор..</a:t>
            </a:r>
            <a:r>
              <a:rPr lang="ru-RU" b="1" dirty="0" err="1" smtClean="0">
                <a:solidFill>
                  <a:srgbClr val="002060"/>
                </a:solidFill>
              </a:rPr>
              <a:t>пясь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4)      </a:t>
            </a:r>
            <a:r>
              <a:rPr lang="ru-RU" b="1" dirty="0" err="1" smtClean="0">
                <a:solidFill>
                  <a:srgbClr val="002060"/>
                </a:solidFill>
              </a:rPr>
              <a:t>осл</a:t>
            </a:r>
            <a:r>
              <a:rPr lang="ru-RU" b="1" dirty="0" smtClean="0">
                <a:solidFill>
                  <a:srgbClr val="002060"/>
                </a:solidFill>
              </a:rPr>
              <a:t>..</a:t>
            </a:r>
            <a:r>
              <a:rPr lang="ru-RU" b="1" dirty="0" err="1" smtClean="0">
                <a:solidFill>
                  <a:srgbClr val="002060"/>
                </a:solidFill>
              </a:rPr>
              <a:t>жненный</a:t>
            </a:r>
            <a:r>
              <a:rPr lang="ru-RU" b="1" dirty="0" smtClean="0">
                <a:solidFill>
                  <a:srgbClr val="002060"/>
                </a:solidFill>
              </a:rPr>
              <a:t>, м..</a:t>
            </a:r>
            <a:r>
              <a:rPr lang="ru-RU" b="1" dirty="0" err="1" smtClean="0">
                <a:solidFill>
                  <a:srgbClr val="002060"/>
                </a:solidFill>
              </a:rPr>
              <a:t>лькают</a:t>
            </a:r>
            <a:r>
              <a:rPr lang="ru-RU" b="1" dirty="0" smtClean="0">
                <a:solidFill>
                  <a:srgbClr val="002060"/>
                </a:solidFill>
              </a:rPr>
              <a:t>, м..</a:t>
            </a:r>
            <a:r>
              <a:rPr lang="ru-RU" b="1" dirty="0" err="1" smtClean="0">
                <a:solidFill>
                  <a:srgbClr val="002060"/>
                </a:solidFill>
              </a:rPr>
              <a:t>тодика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184</Words>
  <PresentationFormat>Экран (4:3)</PresentationFormat>
  <Paragraphs>130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Безударные гласные в корне слова.</vt:lpstr>
      <vt:lpstr> 1.В каком ряду во всех словах пропущена буква А? </vt:lpstr>
      <vt:lpstr> 2.В каком ряду во всех словах пропущено И? </vt:lpstr>
      <vt:lpstr> 3.В каком ряду во всех словах пишется буква О? </vt:lpstr>
      <vt:lpstr> 4.В каком ряду во всех словах пропущена буква Е? </vt:lpstr>
      <vt:lpstr>  5.Какой ряд состоит из слов, в которых пропущены только непроверяемые безударные гласные корня? </vt:lpstr>
      <vt:lpstr>   6.Какой ряд состоит из слов, в которых пропущены только проверяемые безударные гласные корня?        </vt:lpstr>
      <vt:lpstr> 7.В каком ряду во всех словах пропущена  безударная проверяемая гласная корня? </vt:lpstr>
      <vt:lpstr>  8. В каком ряду во всех словах пропущена безударная проверяемая гласная корня? </vt:lpstr>
      <vt:lpstr>  9. В каком ряду во всех словах пропущена безударная проверяемая гласная корня? </vt:lpstr>
      <vt:lpstr>   10. Какой ряд состоит из слов, в которых пропущены только непроверяемые безударные гласные корня?   </vt:lpstr>
      <vt:lpstr>  11. Какой ряд состоит из слов, в которых пропущены только проверяемые безударные гласные корня? </vt:lpstr>
      <vt:lpstr>  12. В каком ряду во всех словах пропущена безударная проверяемая гласная корня? </vt:lpstr>
      <vt:lpstr>  13. В каком ряду во всех словах пропущена безударная проверяемая гласная корня? </vt:lpstr>
      <vt:lpstr>  14. В каком ряду во всех словах  пропущена безударная проверяемая гласная корня? </vt:lpstr>
      <vt:lpstr>15.В каком ряду во всех трёх словах пропущена безударная проверяемая гласная корня?</vt:lpstr>
      <vt:lpstr>Ключи к тесту:</vt:lpstr>
      <vt:lpstr>Интернет-источники: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Безударные гласные в корне слова.</dc:title>
  <dc:creator>Захар</dc:creator>
  <cp:lastModifiedBy>Захар</cp:lastModifiedBy>
  <cp:revision>10</cp:revision>
  <dcterms:created xsi:type="dcterms:W3CDTF">2013-12-31T04:43:09Z</dcterms:created>
  <dcterms:modified xsi:type="dcterms:W3CDTF">2013-12-31T05:57:54Z</dcterms:modified>
</cp:coreProperties>
</file>